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58" r:id="rId4"/>
    <p:sldId id="286" r:id="rId5"/>
    <p:sldId id="257" r:id="rId6"/>
    <p:sldId id="270" r:id="rId7"/>
    <p:sldId id="262" r:id="rId8"/>
    <p:sldId id="260" r:id="rId9"/>
    <p:sldId id="276" r:id="rId10"/>
    <p:sldId id="290" r:id="rId11"/>
    <p:sldId id="288" r:id="rId12"/>
    <p:sldId id="291" r:id="rId13"/>
    <p:sldId id="287" r:id="rId14"/>
    <p:sldId id="280" r:id="rId15"/>
    <p:sldId id="300" r:id="rId16"/>
    <p:sldId id="293" r:id="rId17"/>
    <p:sldId id="274" r:id="rId18"/>
    <p:sldId id="295" r:id="rId19"/>
    <p:sldId id="298" r:id="rId20"/>
    <p:sldId id="299" r:id="rId21"/>
    <p:sldId id="301" r:id="rId22"/>
    <p:sldId id="304" r:id="rId23"/>
    <p:sldId id="305" r:id="rId24"/>
    <p:sldId id="303" r:id="rId25"/>
    <p:sldId id="294" r:id="rId26"/>
    <p:sldId id="306" r:id="rId27"/>
    <p:sldId id="277" r:id="rId28"/>
    <p:sldId id="278" r:id="rId29"/>
    <p:sldId id="279" r:id="rId30"/>
    <p:sldId id="269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6" y="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60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5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55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23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7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0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9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04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3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91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4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4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0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9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14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45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9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7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Модели систем с нулевым разглашением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 настоящее время безопасность данных является одной из самых важных тем в мире технологий. В этой презентации мы рассмотрим системы с нулевым разглашением и почему они являются важным инструментом для защиты конфиденциальной информации.</a:t>
            </a:r>
            <a:endParaRPr lang="en-US" sz="1750" dirty="0"/>
          </a:p>
        </p:txBody>
      </p:sp>
      <p:pic>
        <p:nvPicPr>
          <p:cNvPr id="1032" name="Picture 8" descr="Zero Knowledge Proof – Digital Identity &amp; Data Priva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0696" y="1300992"/>
            <a:ext cx="10249850" cy="5210340"/>
          </a:xfrm>
          <a:prstGeom prst="rect">
            <a:avLst/>
          </a:prstGeom>
          <a:noFill/>
          <a:effectLst>
            <a:glow rad="101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15437" y="7727182"/>
            <a:ext cx="464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Авторы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Каназирский Илья, </a:t>
            </a:r>
            <a:r>
              <a:rPr lang="ru-RU" dirty="0" err="1" smtClean="0">
                <a:solidFill>
                  <a:schemeClr val="bg1"/>
                </a:solidFill>
              </a:rPr>
              <a:t>Поварков</a:t>
            </a:r>
            <a:r>
              <a:rPr lang="ru-RU" dirty="0" smtClean="0">
                <a:solidFill>
                  <a:schemeClr val="bg1"/>
                </a:solidFill>
              </a:rPr>
              <a:t> Никита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AutoShape 2" descr="https://miro.medium.com/v2/resize:fit:560/1*7OReYZ8CebqXAvLqtJOtz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181516" y="619150"/>
            <a:ext cx="7568033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5060"/>
              </a:lnSpc>
              <a:buNone/>
            </a:pPr>
            <a:r>
              <a:rPr lang="ru-RU" sz="4048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Гамильтонов цикл</a:t>
            </a:r>
            <a:endParaRPr lang="en-US" sz="4048" dirty="0"/>
          </a:p>
        </p:txBody>
      </p:sp>
      <p:sp>
        <p:nvSpPr>
          <p:cNvPr id="8" name="TextBox 7"/>
          <p:cNvSpPr txBox="1"/>
          <p:nvPr/>
        </p:nvSpPr>
        <p:spPr>
          <a:xfrm>
            <a:off x="678425" y="3097161"/>
            <a:ext cx="4198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Гамильтонов цикл — это цикл, который посещает каждую вершину графа ровно один раз. Найти гамильтонов цикл в небольшом графе несложно. Однако найти гамильтонов цикл в большом графе очень 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сложно.Фактически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это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NP-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полная задача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34" y="1904311"/>
            <a:ext cx="5170889" cy="53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28251" y="619150"/>
            <a:ext cx="10989657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5060"/>
              </a:lnSpc>
              <a:buNone/>
            </a:pPr>
            <a:r>
              <a:rPr lang="ru-RU" sz="4048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Протокол на основе нахождения гамильтонова цикла</a:t>
            </a:r>
            <a:r>
              <a:rPr lang="en-US" sz="4048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ru-RU" sz="4048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большого графа</a:t>
            </a:r>
            <a:endParaRPr lang="en-US" sz="4048" dirty="0"/>
          </a:p>
        </p:txBody>
      </p:sp>
      <p:sp>
        <p:nvSpPr>
          <p:cNvPr id="8" name="TextBox 7"/>
          <p:cNvSpPr txBox="1"/>
          <p:nvPr/>
        </p:nvSpPr>
        <p:spPr>
          <a:xfrm>
            <a:off x="678425" y="3097161"/>
            <a:ext cx="4198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 начинаете с создания нового графа H, в котором переименовываете вершины G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Затем для каждого ребра в H вы записываете две вершины ребра на небольшом листе бумаги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 кладете бумаги на стол лицевой стороной вниз.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52" y="2007574"/>
            <a:ext cx="6133578" cy="2729906"/>
          </a:xfrm>
          <a:prstGeom prst="rect">
            <a:avLst/>
          </a:prstGeom>
        </p:spPr>
      </p:pic>
      <p:sp>
        <p:nvSpPr>
          <p:cNvPr id="13" name="AutoShape 2" descr="https://miro.medium.com/v2/resize:fit:560/1*KxojaxMnFJDM1Vxd0LgQrg.png"/>
          <p:cNvSpPr>
            <a:spLocks noChangeAspect="1" noChangeArrowheads="1"/>
          </p:cNvSpPr>
          <p:nvPr/>
        </p:nvSpPr>
        <p:spPr bwMode="auto">
          <a:xfrm>
            <a:off x="4603896" y="1453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752" y="5274758"/>
            <a:ext cx="6133579" cy="76364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752" y="6575679"/>
            <a:ext cx="6114932" cy="769018"/>
          </a:xfrm>
          <a:prstGeom prst="rect">
            <a:avLst/>
          </a:prstGeom>
        </p:spPr>
      </p:pic>
      <p:sp>
        <p:nvSpPr>
          <p:cNvPr id="28" name="Стрелка вниз 27"/>
          <p:cNvSpPr/>
          <p:nvPr/>
        </p:nvSpPr>
        <p:spPr>
          <a:xfrm>
            <a:off x="8391972" y="4861122"/>
            <a:ext cx="285136" cy="289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низ 28"/>
          <p:cNvSpPr/>
          <p:nvPr/>
        </p:nvSpPr>
        <p:spPr>
          <a:xfrm>
            <a:off x="8362476" y="6151853"/>
            <a:ext cx="344129" cy="310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2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28251" y="619150"/>
            <a:ext cx="10989657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5060"/>
              </a:lnSpc>
            </a:pPr>
            <a:r>
              <a:rPr lang="ru-RU" sz="4048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Протокол на основе нахождения гамильтонова цикла </a:t>
            </a:r>
            <a:r>
              <a:rPr lang="ru-RU" sz="404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для большого графа</a:t>
            </a:r>
            <a:endParaRPr lang="en-US" sz="4048" dirty="0"/>
          </a:p>
          <a:p>
            <a:pPr marL="0" indent="0">
              <a:lnSpc>
                <a:spcPts val="5060"/>
              </a:lnSpc>
              <a:buNone/>
            </a:pPr>
            <a:endParaRPr lang="en-US" sz="4048" dirty="0"/>
          </a:p>
        </p:txBody>
      </p:sp>
      <p:sp>
        <p:nvSpPr>
          <p:cNvPr id="8" name="TextBox 7"/>
          <p:cNvSpPr txBox="1"/>
          <p:nvPr/>
        </p:nvSpPr>
        <p:spPr>
          <a:xfrm>
            <a:off x="609599" y="2092957"/>
            <a:ext cx="41983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 просите своего друга случайным образом выбрать один из двух вопросов, которые он вам задаст. Она может либо (1) спросить вас, что два графа G и H изоморфны, то есть по существу одинаковы, либо (2) попросить вас показать гамильтонов цикл в новом графе H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(1) Если ваш друг просит вас показать, что G и H одинаковы, вы перебираете все листы и обеспечиваете соответствие между двумя графиками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(2) Если ваш друг попросит вас показать гамильтонов цикл в H, вы всего лишь перевернете листы бумаги, соответствующие этому циклу.</a:t>
            </a:r>
          </a:p>
        </p:txBody>
      </p:sp>
      <p:sp>
        <p:nvSpPr>
          <p:cNvPr id="13" name="AutoShape 2" descr="https://miro.medium.com/v2/resize:fit:560/1*KxojaxMnFJDM1Vxd0LgQrg.png"/>
          <p:cNvSpPr>
            <a:spLocks noChangeAspect="1" noChangeArrowheads="1"/>
          </p:cNvSpPr>
          <p:nvPr/>
        </p:nvSpPr>
        <p:spPr bwMode="auto">
          <a:xfrm>
            <a:off x="4603896" y="1453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70" y="2073293"/>
            <a:ext cx="8667076" cy="34819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870" y="5859788"/>
            <a:ext cx="8667076" cy="10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Схема </a:t>
            </a: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endParaRPr lang="en-US" sz="4374" dirty="0"/>
          </a:p>
        </p:txBody>
      </p:sp>
      <p:sp>
        <p:nvSpPr>
          <p:cNvPr id="21" name="TextBox 20"/>
          <p:cNvSpPr txBox="1"/>
          <p:nvPr/>
        </p:nvSpPr>
        <p:spPr>
          <a:xfrm>
            <a:off x="1108221" y="2456649"/>
            <a:ext cx="753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90849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л</a:t>
            </a:r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523872" y="4588801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521779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Алиса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869316" y="4604189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869316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Алиса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90849" y="4588801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Прямая со стрелкой 14"/>
          <p:cNvCxnSpPr>
            <a:stCxn id="8" idx="2"/>
            <a:endCxn id="14" idx="0"/>
          </p:cNvCxnSpPr>
          <p:nvPr/>
        </p:nvCxnSpPr>
        <p:spPr>
          <a:xfrm>
            <a:off x="2076699" y="3225904"/>
            <a:ext cx="0" cy="136289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" idx="2"/>
            <a:endCxn id="12" idx="0"/>
          </p:cNvCxnSpPr>
          <p:nvPr/>
        </p:nvCxnSpPr>
        <p:spPr>
          <a:xfrm>
            <a:off x="6955166" y="3225904"/>
            <a:ext cx="0" cy="137828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0" idx="0"/>
            <a:endCxn id="11" idx="2"/>
          </p:cNvCxnSpPr>
          <p:nvPr/>
        </p:nvCxnSpPr>
        <p:spPr>
          <a:xfrm flipH="1" flipV="1">
            <a:off x="4607629" y="3225904"/>
            <a:ext cx="2093" cy="136289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2425" y="264131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99" y="6351621"/>
                <a:ext cx="10666177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−случайное число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 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−случайное число из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ru-RU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−секретный ключ</m:t>
                    </m:r>
                  </m:oMath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		h</a:t>
                </a:r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– открытый ключ</a:t>
                </a:r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9" y="6351621"/>
                <a:ext cx="10666177" cy="1243161"/>
              </a:xfrm>
              <a:prstGeom prst="rect">
                <a:avLst/>
              </a:prstGeom>
              <a:blipFill>
                <a:blip r:embed="rId4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Скругленный прямоугольник 33"/>
          <p:cNvSpPr/>
          <p:nvPr/>
        </p:nvSpPr>
        <p:spPr>
          <a:xfrm>
            <a:off x="8277939" y="3361746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79" y="3436854"/>
            <a:ext cx="875594" cy="8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4030" y="389333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Схема </a:t>
            </a: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endParaRPr lang="en-US" sz="4374" dirty="0"/>
          </a:p>
        </p:txBody>
      </p:sp>
      <p:pic>
        <p:nvPicPr>
          <p:cNvPr id="1026" name="Picture 2" descr="Что такое подпись Шнорр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39" y="2307113"/>
            <a:ext cx="7919562" cy="341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49" y="3139254"/>
            <a:ext cx="2607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озволяет агрегировать значение ключей и подписи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1083707"/>
            <a:ext cx="9667653" cy="764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Схема </a:t>
            </a: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требования</a:t>
            </a:r>
            <a:endParaRPr lang="en-US" sz="4374" dirty="0"/>
          </a:p>
        </p:txBody>
      </p:sp>
      <p:sp>
        <p:nvSpPr>
          <p:cNvPr id="21" name="TextBox 20"/>
          <p:cNvSpPr txBox="1"/>
          <p:nvPr/>
        </p:nvSpPr>
        <p:spPr>
          <a:xfrm>
            <a:off x="1108221" y="2456649"/>
            <a:ext cx="753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2425" y="264131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58761" y="2456649"/>
            <a:ext cx="82787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Сложность вычислений: Одним из главных требований к схеме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Шнорра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является высокая степень сложности математических вычислений, необходимых для подписи и проверки подписи. Это обеспечивает безопасность схемы и защиту от взлома.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Устойчивость к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криптоанализу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: Схема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Шнорра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должна быть устойчива к различным атакам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криптоанализа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, включая атаки поиска дискретного логарифма и другие методы взлома.</a:t>
            </a: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Быстрая проверка: Другим важным требованием к схеме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Шнорра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является быстрая проверка подписи. Это позволяет ускорить процесс аутентификации и подтверждения подписанных данных.</a:t>
            </a:r>
          </a:p>
          <a:p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28251" y="619150"/>
            <a:ext cx="10989657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5060"/>
              </a:lnSpc>
              <a:buNone/>
            </a:pPr>
            <a:r>
              <a:rPr lang="ru-RU" sz="4048" b="1" dirty="0" smtClean="0">
                <a:solidFill>
                  <a:srgbClr val="FF726D"/>
                </a:solidFill>
                <a:ea typeface="Inconsolata" pitchFamily="34" charset="-122"/>
              </a:rPr>
              <a:t>Сравнение протоколов  </a:t>
            </a:r>
            <a:endParaRPr lang="en-US" sz="4048" dirty="0"/>
          </a:p>
        </p:txBody>
      </p:sp>
      <p:sp>
        <p:nvSpPr>
          <p:cNvPr id="13" name="AutoShape 2" descr="https://miro.medium.com/v2/resize:fit:560/1*KxojaxMnFJDM1Vxd0LgQrg.png"/>
          <p:cNvSpPr>
            <a:spLocks noChangeAspect="1" noChangeArrowheads="1"/>
          </p:cNvSpPr>
          <p:nvPr/>
        </p:nvSpPr>
        <p:spPr bwMode="auto">
          <a:xfrm>
            <a:off x="4603896" y="1453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28" y="1766640"/>
            <a:ext cx="6924830" cy="469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239" y="2182761"/>
            <a:ext cx="49525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Для протокола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</a:t>
            </a:r>
            <a:r>
              <a:rPr lang="ru-RU" dirty="0" err="1" smtClean="0">
                <a:solidFill>
                  <a:schemeClr val="bg1">
                    <a:lumMod val="85000"/>
                  </a:schemeClr>
                </a:solidFill>
              </a:rPr>
              <a:t>норра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 учитывается количество значащих бит двоичного представления простого числа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, а для протокола в графах учитывается количество значащих бит двоичного представления числа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n!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Протоколы на основе графов с применением технологии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CUDA имеют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более высокую производительность нежели протокол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Шнорра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. И эта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разница в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производительности становится все более заметна с ростом числа вершин графа.</a:t>
            </a:r>
          </a:p>
        </p:txBody>
      </p:sp>
    </p:spTree>
    <p:extLst>
      <p:ext uri="{BB962C8B-B14F-4D97-AF65-F5344CB8AC3E}">
        <p14:creationId xmlns:p14="http://schemas.microsoft.com/office/powerpoint/2010/main" val="39364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0837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5183665" y="376749"/>
            <a:ext cx="3685031" cy="8369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53"/>
              </a:lnSpc>
              <a:buNone/>
            </a:pPr>
            <a:r>
              <a:rPr lang="ru-RU" sz="3723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Схема </a:t>
            </a:r>
            <a:r>
              <a:rPr lang="ru-RU" sz="3723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endParaRPr lang="en-US" sz="3723" dirty="0"/>
          </a:p>
        </p:txBody>
      </p:sp>
      <p:sp>
        <p:nvSpPr>
          <p:cNvPr id="9" name="Text 6"/>
          <p:cNvSpPr/>
          <p:nvPr/>
        </p:nvSpPr>
        <p:spPr>
          <a:xfrm>
            <a:off x="4863882" y="2443758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4" name="Text 11"/>
          <p:cNvSpPr/>
          <p:nvPr/>
        </p:nvSpPr>
        <p:spPr>
          <a:xfrm>
            <a:off x="4863882" y="4145637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9" name="Text 16"/>
          <p:cNvSpPr/>
          <p:nvPr/>
        </p:nvSpPr>
        <p:spPr>
          <a:xfrm>
            <a:off x="4863882" y="6104573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7" name="TextBox 16"/>
          <p:cNvSpPr txBox="1"/>
          <p:nvPr/>
        </p:nvSpPr>
        <p:spPr>
          <a:xfrm>
            <a:off x="1052052" y="1386348"/>
            <a:ext cx="51521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>
                    <a:lumMod val="85000"/>
                  </a:schemeClr>
                </a:solidFill>
              </a:rPr>
              <a:t>Преимущества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ысокая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эффективность и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повышенная конфиденциальность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А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грегирование ключей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Шнорр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также предлагает заметные преимущества конфиденциальности. Позволяя схеме с несколькими подписями быть скрытыми и неотличимыми от обычного открытого ключа с одним открытым ключом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3304" y="1386348"/>
            <a:ext cx="515210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>
                    <a:lumMod val="85000"/>
                  </a:schemeClr>
                </a:solidFill>
              </a:rPr>
              <a:t>Недостатки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Уязвимость к квантовым вычислениям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Т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ребует 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больших вычислительных ресурсов и требует ключей большого 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У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язвим 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для определенных атак, таких как компрометация ключей и атаки по побочным каналам.</a:t>
            </a:r>
            <a:endParaRPr lang="ru-RU" b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0837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9" name="Text 6"/>
          <p:cNvSpPr/>
          <p:nvPr/>
        </p:nvSpPr>
        <p:spPr>
          <a:xfrm>
            <a:off x="4863882" y="2443758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4" name="Text 11"/>
          <p:cNvSpPr/>
          <p:nvPr/>
        </p:nvSpPr>
        <p:spPr>
          <a:xfrm>
            <a:off x="4863882" y="4145637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9" name="Text 16"/>
          <p:cNvSpPr/>
          <p:nvPr/>
        </p:nvSpPr>
        <p:spPr>
          <a:xfrm>
            <a:off x="4863882" y="6104573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pic>
        <p:nvPicPr>
          <p:cNvPr id="10" name="Picture 2" descr="Scheme for signing and verifying a digital signature using the ECDSA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71" y="2443758"/>
            <a:ext cx="809625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6361" y="542236"/>
            <a:ext cx="12536129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53"/>
              </a:lnSpc>
            </a:pPr>
            <a:r>
              <a:rPr lang="az-Cyrl-AZ" sz="44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Алгоритм </a:t>
            </a: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ECDSA </a:t>
            </a:r>
          </a:p>
        </p:txBody>
      </p:sp>
    </p:spTree>
    <p:extLst>
      <p:ext uri="{BB962C8B-B14F-4D97-AF65-F5344CB8AC3E}">
        <p14:creationId xmlns:p14="http://schemas.microsoft.com/office/powerpoint/2010/main" val="17064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38340" y="30837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9" name="Text 6"/>
          <p:cNvSpPr/>
          <p:nvPr/>
        </p:nvSpPr>
        <p:spPr>
          <a:xfrm>
            <a:off x="4863882" y="2443758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4" name="Text 11"/>
          <p:cNvSpPr/>
          <p:nvPr/>
        </p:nvSpPr>
        <p:spPr>
          <a:xfrm>
            <a:off x="4863882" y="4145637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9" name="Text 16"/>
          <p:cNvSpPr/>
          <p:nvPr/>
        </p:nvSpPr>
        <p:spPr>
          <a:xfrm>
            <a:off x="4863882" y="6104573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5" name="TextBox 4"/>
          <p:cNvSpPr txBox="1"/>
          <p:nvPr/>
        </p:nvSpPr>
        <p:spPr>
          <a:xfrm>
            <a:off x="3632533" y="401266"/>
            <a:ext cx="11489480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400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Размер</a:t>
            </a:r>
            <a:r>
              <a:rPr lang="en-US" sz="44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4400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подписи</a:t>
            </a: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ECDSA</a:t>
            </a:r>
            <a:endParaRPr lang="ru-RU" sz="44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pic>
        <p:nvPicPr>
          <p:cNvPr id="10" name="Picture 26" descr="Red text and arrows on a white background&#10;&#10;Description automatically generated">
            <a:extLst>
              <a:ext uri="{FF2B5EF4-FFF2-40B4-BE49-F238E27FC236}">
                <a16:creationId xmlns:a16="http://schemas.microsoft.com/office/drawing/2014/main" id="{90F4CD11-1F14-893F-5DA3-5FC447AD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23" y="1897889"/>
            <a:ext cx="3180778" cy="172702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7E40E98-10AF-BF28-38F5-0DB17192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436" y="1897889"/>
            <a:ext cx="6052782" cy="4206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8756E-DFAA-45BF-2ED7-3FA019BFF962}"/>
              </a:ext>
            </a:extLst>
          </p:cNvPr>
          <p:cNvSpPr txBox="1"/>
          <p:nvPr/>
        </p:nvSpPr>
        <p:spPr>
          <a:xfrm>
            <a:off x="1303264" y="4826913"/>
            <a:ext cx="57631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Давайте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выделим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ключевые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поля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транзакции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это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scriptSig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 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то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есть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доказательства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владения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монетами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и 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scriptPubKey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то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есть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условия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траты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монет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. Эти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поля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занимают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самое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большое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место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в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входах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и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выходах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транзакций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Актуальность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Системы с нулевым разглашением становятся важными инструментами для защиты конфиденциальной информации в различных отраслях, от криптовалюты и финансов, до медицины и государственного сектора.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596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9" name="Text 6"/>
          <p:cNvSpPr/>
          <p:nvPr/>
        </p:nvSpPr>
        <p:spPr>
          <a:xfrm>
            <a:off x="4863882" y="2443758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4" name="Text 11"/>
          <p:cNvSpPr/>
          <p:nvPr/>
        </p:nvSpPr>
        <p:spPr>
          <a:xfrm>
            <a:off x="4863882" y="4145637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9" name="Text 16"/>
          <p:cNvSpPr/>
          <p:nvPr/>
        </p:nvSpPr>
        <p:spPr>
          <a:xfrm>
            <a:off x="4863882" y="6104573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5" name="TextBox 4"/>
          <p:cNvSpPr txBox="1"/>
          <p:nvPr/>
        </p:nvSpPr>
        <p:spPr>
          <a:xfrm>
            <a:off x="3632533" y="401266"/>
            <a:ext cx="11489480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53"/>
              </a:lnSpc>
            </a:pPr>
            <a:r>
              <a:rPr lang="en-US" sz="4400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Размер</a:t>
            </a:r>
            <a:r>
              <a:rPr lang="en-US" sz="44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4400" b="1" dirty="0" err="1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подписи</a:t>
            </a: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ru-RU" sz="4400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endParaRPr lang="ru-RU" sz="44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55" y="1947960"/>
            <a:ext cx="5121354" cy="28960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56" y="1947960"/>
            <a:ext cx="4991797" cy="2896004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6713910" y="3214962"/>
            <a:ext cx="1462346" cy="590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464735" y="5547999"/>
            <a:ext cx="841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Мы агрегируем значение подписей в одно значение, и её можно будет проверить,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сагрегировав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 наши значения публичных ключей. Мы 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колоссально экономим на объеме транзакции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, соответственно пропускная способность повышается, так как транзакция будет занимает меньше места, а блок остается тот же самый.</a:t>
            </a:r>
          </a:p>
        </p:txBody>
      </p:sp>
    </p:spTree>
    <p:extLst>
      <p:ext uri="{BB962C8B-B14F-4D97-AF65-F5344CB8AC3E}">
        <p14:creationId xmlns:p14="http://schemas.microsoft.com/office/powerpoint/2010/main" val="38510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3596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9" name="Text 6"/>
          <p:cNvSpPr/>
          <p:nvPr/>
        </p:nvSpPr>
        <p:spPr>
          <a:xfrm>
            <a:off x="4863882" y="2443758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4" name="Text 11"/>
          <p:cNvSpPr/>
          <p:nvPr/>
        </p:nvSpPr>
        <p:spPr>
          <a:xfrm>
            <a:off x="4863882" y="4145637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19" name="Text 16"/>
          <p:cNvSpPr/>
          <p:nvPr/>
        </p:nvSpPr>
        <p:spPr>
          <a:xfrm>
            <a:off x="4863882" y="6104573"/>
            <a:ext cx="144780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2"/>
              </a:lnSpc>
              <a:buNone/>
            </a:pPr>
            <a:endParaRPr lang="en-US" sz="2234" dirty="0"/>
          </a:p>
        </p:txBody>
      </p:sp>
      <p:sp>
        <p:nvSpPr>
          <p:cNvPr id="5" name="TextBox 4"/>
          <p:cNvSpPr txBox="1"/>
          <p:nvPr/>
        </p:nvSpPr>
        <p:spPr>
          <a:xfrm>
            <a:off x="1570460" y="452412"/>
            <a:ext cx="11489480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ru-RU" sz="44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Атаки на модели систем с 0 разглашением</a:t>
            </a:r>
            <a:endParaRPr lang="ru-RU" sz="44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4503" y="2681577"/>
            <a:ext cx="11565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Атака на основе подобранного </a:t>
            </a:r>
            <a:r>
              <a:rPr lang="ru-RU" b="1" dirty="0" err="1" smtClean="0">
                <a:solidFill>
                  <a:schemeClr val="bg1">
                    <a:lumMod val="85000"/>
                  </a:schemeClr>
                </a:solidFill>
              </a:rPr>
              <a:t>шифротекста</a:t>
            </a:r>
            <a:endParaRPr lang="ru-RU" b="1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Атака 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на </a:t>
            </a:r>
            <a:r>
              <a:rPr lang="ru-RU" b="1" dirty="0" err="1">
                <a:solidFill>
                  <a:schemeClr val="bg1">
                    <a:lumMod val="85000"/>
                  </a:schemeClr>
                </a:solidFill>
              </a:rPr>
              <a:t>мультипротокольную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 систему нулевого 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знания -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ограничение на количество итераций для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доказательства</a:t>
            </a:r>
          </a:p>
          <a:p>
            <a:endParaRPr lang="ru-RU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Атака </a:t>
            </a:r>
            <a:r>
              <a:rPr lang="ru-RU" b="1" dirty="0">
                <a:solidFill>
                  <a:schemeClr val="bg1">
                    <a:lumMod val="85000"/>
                  </a:schemeClr>
                </a:solidFill>
              </a:rPr>
              <a:t>с помощью квантового </a:t>
            </a:r>
            <a:r>
              <a:rPr lang="ru-RU" b="1" dirty="0" smtClean="0">
                <a:solidFill>
                  <a:schemeClr val="bg1">
                    <a:lumMod val="85000"/>
                  </a:schemeClr>
                </a:solidFill>
              </a:rPr>
              <a:t>компьютера -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не все системы с нулевым знанием являются устойчивыми к атакам с помощью квантового компьютера</a:t>
            </a:r>
            <a:endParaRPr lang="ru-RU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5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6410" y="186765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Проблема гроссмейстера</a:t>
            </a:r>
            <a:endParaRPr lang="en-US" sz="4374" dirty="0"/>
          </a:p>
        </p:txBody>
      </p:sp>
      <p:sp>
        <p:nvSpPr>
          <p:cNvPr id="21" name="TextBox 20"/>
          <p:cNvSpPr txBox="1"/>
          <p:nvPr/>
        </p:nvSpPr>
        <p:spPr>
          <a:xfrm>
            <a:off x="1108221" y="2456649"/>
            <a:ext cx="753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2425" y="264131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28" name="Picture 4" descr="Как победить гроссмейстера, не умея играть в шахматы. Про злоупотребление  доказательства с нулевым знанием / Хаб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55" y="2456649"/>
            <a:ext cx="7429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Схема </a:t>
            </a: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Шнорра</a:t>
            </a:r>
            <a:endParaRPr lang="en-US" sz="4374" dirty="0"/>
          </a:p>
        </p:txBody>
      </p:sp>
      <p:sp>
        <p:nvSpPr>
          <p:cNvPr id="21" name="TextBox 20"/>
          <p:cNvSpPr txBox="1"/>
          <p:nvPr/>
        </p:nvSpPr>
        <p:spPr>
          <a:xfrm>
            <a:off x="1108221" y="2456649"/>
            <a:ext cx="753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90849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л</a:t>
            </a:r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523872" y="4588801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521779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Алиса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869316" y="4604189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869316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Алиса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90849" y="4588801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Прямая со стрелкой 14"/>
          <p:cNvCxnSpPr>
            <a:stCxn id="8" idx="2"/>
            <a:endCxn id="14" idx="0"/>
          </p:cNvCxnSpPr>
          <p:nvPr/>
        </p:nvCxnSpPr>
        <p:spPr>
          <a:xfrm>
            <a:off x="2076699" y="3225904"/>
            <a:ext cx="0" cy="136289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" idx="2"/>
            <a:endCxn id="12" idx="0"/>
          </p:cNvCxnSpPr>
          <p:nvPr/>
        </p:nvCxnSpPr>
        <p:spPr>
          <a:xfrm>
            <a:off x="6955166" y="3225904"/>
            <a:ext cx="0" cy="137828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0" idx="0"/>
            <a:endCxn id="11" idx="2"/>
          </p:cNvCxnSpPr>
          <p:nvPr/>
        </p:nvCxnSpPr>
        <p:spPr>
          <a:xfrm flipH="1" flipV="1">
            <a:off x="4607629" y="3225904"/>
            <a:ext cx="2093" cy="1362897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2425" y="264131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99" y="6351621"/>
                <a:ext cx="10666177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−случайное число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 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−случайное число из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ru-RU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−секретный ключ</m:t>
                    </m:r>
                  </m:oMath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		h</a:t>
                </a:r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– открытый ключ</a:t>
                </a:r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9" y="6351621"/>
                <a:ext cx="10666177" cy="1243161"/>
              </a:xfrm>
              <a:prstGeom prst="rect">
                <a:avLst/>
              </a:prstGeom>
              <a:blipFill>
                <a:blip r:embed="rId4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Скругленный прямоугольник 33"/>
          <p:cNvSpPr/>
          <p:nvPr/>
        </p:nvSpPr>
        <p:spPr>
          <a:xfrm>
            <a:off x="8277939" y="3361746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79" y="3436854"/>
            <a:ext cx="875594" cy="8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74447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Проблема гроссмейстера</a:t>
            </a:r>
            <a:endParaRPr lang="en-US" sz="4374" dirty="0"/>
          </a:p>
        </p:txBody>
      </p:sp>
      <p:sp>
        <p:nvSpPr>
          <p:cNvPr id="21" name="TextBox 20"/>
          <p:cNvSpPr txBox="1"/>
          <p:nvPr/>
        </p:nvSpPr>
        <p:spPr>
          <a:xfrm>
            <a:off x="1108221" y="2456649"/>
            <a:ext cx="753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90849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л</a:t>
            </a:r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90849" y="5444247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2425" y="264131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3199" y="6973201"/>
                <a:ext cx="10666177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−случайное число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 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−случайное число из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ru-RU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b="0" dirty="0" smtClean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−секретный ключ</m:t>
                    </m:r>
                  </m:oMath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</a:rPr>
                  <a:t>		h</a:t>
                </a:r>
                <a:r>
                  <a:rPr lang="ru-RU" dirty="0" smtClean="0">
                    <a:solidFill>
                      <a:schemeClr val="bg1">
                        <a:lumMod val="85000"/>
                      </a:schemeClr>
                    </a:solidFill>
                  </a:rPr>
                  <a:t> – открытый ключ</a:t>
                </a:r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9" y="6973201"/>
                <a:ext cx="10666177" cy="1243161"/>
              </a:xfrm>
              <a:prstGeom prst="rect">
                <a:avLst/>
              </a:prstGeom>
              <a:blipFill>
                <a:blip r:embed="rId4"/>
                <a:stretch>
                  <a:fillRect b="-6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Скругленный прямоугольник 33"/>
          <p:cNvSpPr/>
          <p:nvPr/>
        </p:nvSpPr>
        <p:spPr>
          <a:xfrm>
            <a:off x="8277939" y="3361746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979" y="3436854"/>
            <a:ext cx="875594" cy="875594"/>
          </a:xfrm>
          <a:prstGeom prst="rect">
            <a:avLst/>
          </a:prstGeom>
        </p:spPr>
      </p:pic>
      <p:sp>
        <p:nvSpPr>
          <p:cNvPr id="22" name="Скругленный прямоугольник 21"/>
          <p:cNvSpPr/>
          <p:nvPr/>
        </p:nvSpPr>
        <p:spPr>
          <a:xfrm>
            <a:off x="990849" y="4032015"/>
            <a:ext cx="2171699" cy="909089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Злоумышленник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3398235" y="220009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л</a:t>
            </a:r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398235" y="5525377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3398235" y="4015346"/>
            <a:ext cx="2171699" cy="909089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Злоумышленник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5914616" y="2193184"/>
            <a:ext cx="2171700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А</a:t>
            </a:r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л</a:t>
            </a:r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иса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5914616" y="5525377"/>
            <a:ext cx="2238909" cy="1025810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Боб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5914616" y="4015345"/>
            <a:ext cx="2171699" cy="909089"/>
          </a:xfrm>
          <a:prstGeom prst="roundRect">
            <a:avLst/>
          </a:prstGeom>
          <a:solidFill>
            <a:srgbClr val="C40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Злоумышленник</a:t>
            </a:r>
            <a:endParaRPr lang="ru-RU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9" name="Прямая со стрелкой 78"/>
          <p:cNvCxnSpPr>
            <a:stCxn id="36" idx="2"/>
            <a:endCxn id="39" idx="0"/>
          </p:cNvCxnSpPr>
          <p:nvPr/>
        </p:nvCxnSpPr>
        <p:spPr>
          <a:xfrm>
            <a:off x="7000466" y="3218994"/>
            <a:ext cx="0" cy="7963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>
            <a:stCxn id="39" idx="2"/>
          </p:cNvCxnSpPr>
          <p:nvPr/>
        </p:nvCxnSpPr>
        <p:spPr>
          <a:xfrm>
            <a:off x="7000466" y="4924434"/>
            <a:ext cx="0" cy="5842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 flipV="1">
            <a:off x="4483510" y="4941105"/>
            <a:ext cx="1" cy="5676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/>
          <p:cNvCxnSpPr>
            <a:stCxn id="31" idx="0"/>
            <a:endCxn id="29" idx="2"/>
          </p:cNvCxnSpPr>
          <p:nvPr/>
        </p:nvCxnSpPr>
        <p:spPr>
          <a:xfrm flipV="1">
            <a:off x="4484085" y="3225904"/>
            <a:ext cx="0" cy="7894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>
            <a:stCxn id="8" idx="2"/>
            <a:endCxn id="22" idx="0"/>
          </p:cNvCxnSpPr>
          <p:nvPr/>
        </p:nvCxnSpPr>
        <p:spPr>
          <a:xfrm>
            <a:off x="2076699" y="3225904"/>
            <a:ext cx="0" cy="80611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>
            <a:stCxn id="22" idx="2"/>
            <a:endCxn id="14" idx="0"/>
          </p:cNvCxnSpPr>
          <p:nvPr/>
        </p:nvCxnSpPr>
        <p:spPr>
          <a:xfrm>
            <a:off x="2076699" y="4941104"/>
            <a:ext cx="0" cy="50314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5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972148" y="145368"/>
            <a:ext cx="10989657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5060"/>
              </a:lnSpc>
              <a:buNone/>
            </a:pPr>
            <a:r>
              <a:rPr lang="ru-RU" sz="4048" b="1" dirty="0" smtClean="0">
                <a:solidFill>
                  <a:srgbClr val="FF726D"/>
                </a:solidFill>
                <a:ea typeface="Inconsolata" pitchFamily="34" charset="-122"/>
              </a:rPr>
              <a:t>Преимущества и недостатки </a:t>
            </a:r>
            <a:r>
              <a:rPr lang="en-US" sz="4048" b="1" dirty="0" smtClean="0">
                <a:solidFill>
                  <a:srgbClr val="FF726D"/>
                </a:solidFill>
                <a:ea typeface="Inconsolata" pitchFamily="34" charset="-122"/>
              </a:rPr>
              <a:t>ZKP</a:t>
            </a:r>
            <a:endParaRPr lang="en-US" sz="4048" dirty="0"/>
          </a:p>
        </p:txBody>
      </p:sp>
      <p:sp>
        <p:nvSpPr>
          <p:cNvPr id="13" name="AutoShape 2" descr="https://miro.medium.com/v2/resize:fit:560/1*KxojaxMnFJDM1Vxd0LgQrg.png"/>
          <p:cNvSpPr>
            <a:spLocks noChangeAspect="1" noChangeArrowheads="1"/>
          </p:cNvSpPr>
          <p:nvPr/>
        </p:nvSpPr>
        <p:spPr bwMode="auto">
          <a:xfrm>
            <a:off x="4603896" y="1453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964715" y="1981884"/>
            <a:ext cx="6479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Устраняет необходимость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 дорогостоящих посредниках, аудитах и сложных процессах обмена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данными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Возможность сохранять конфиденциальность проверяемых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Высокая степень безопасности за счёт выполнения свойств полноты и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корректности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4547" y="5004978"/>
            <a:ext cx="6479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Сложность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Накладные расходы на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производительность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Отсутствие стандартизации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Угрозы квантовых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вычислений</a:t>
            </a:r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Отсутствие удобных для разработчиков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инструментов</a:t>
            </a:r>
            <a:endParaRPr lang="ru-RU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4" y="5095561"/>
            <a:ext cx="1573161" cy="157316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44" y="1981884"/>
            <a:ext cx="1744541" cy="17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603897" y="145368"/>
            <a:ext cx="3714193" cy="12851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5060"/>
              </a:lnSpc>
              <a:buNone/>
            </a:pPr>
            <a:r>
              <a:rPr lang="en-US" sz="4048" b="1" dirty="0" smtClean="0">
                <a:solidFill>
                  <a:srgbClr val="FF726D"/>
                </a:solidFill>
                <a:ea typeface="Inconsolata" pitchFamily="34" charset="-122"/>
              </a:rPr>
              <a:t>ZKP </a:t>
            </a:r>
            <a:r>
              <a:rPr lang="ru-RU" sz="4048" b="1" dirty="0" smtClean="0">
                <a:solidFill>
                  <a:srgbClr val="FF726D"/>
                </a:solidFill>
                <a:ea typeface="Inconsolata" pitchFamily="34" charset="-122"/>
              </a:rPr>
              <a:t>требования</a:t>
            </a:r>
            <a:endParaRPr lang="en-US" sz="4048" dirty="0"/>
          </a:p>
        </p:txBody>
      </p:sp>
      <p:sp>
        <p:nvSpPr>
          <p:cNvPr id="13" name="AutoShape 2" descr="https://miro.medium.com/v2/resize:fit:560/1*KxojaxMnFJDM1Vxd0LgQrg.png"/>
          <p:cNvSpPr>
            <a:spLocks noChangeAspect="1" noChangeArrowheads="1"/>
          </p:cNvSpPr>
          <p:nvPr/>
        </p:nvSpPr>
        <p:spPr bwMode="auto">
          <a:xfrm>
            <a:off x="4603896" y="1453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573161" y="1759974"/>
            <a:ext cx="10520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Полнота - протокол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с нулевым разглашением, используемый проверяющим для оспаривания утверждения доказывающего, должен быть в состоянии доказать вне всякого сомнения, что утверждение действительно верно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 Условием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здесь является то, что проверяющий должен действовать честно, т.е. в соответствии с правилами протокола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ru-RU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Корректность -  означает, что он вернет проверяющему истинное значение только в том случае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, если утверждение действительно истинно. Следовательно, если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</a:rPr>
              <a:t>zk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-протокол исправен, мошеннический проверяющий никогда не сможет обмануть честного проверяющего, заставив его считать ложное утверждение истинным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ru-RU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Нулевое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знание - верификатор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в протоколе с нулевым разглашением не должен получать никакой дополнительной информации об утверждении, кроме того, является ли оно истинным или ложным.</a:t>
            </a:r>
          </a:p>
        </p:txBody>
      </p:sp>
    </p:spTree>
    <p:extLst>
      <p:ext uri="{BB962C8B-B14F-4D97-AF65-F5344CB8AC3E}">
        <p14:creationId xmlns:p14="http://schemas.microsoft.com/office/powerpoint/2010/main" val="253265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69867" y="50125"/>
            <a:ext cx="14630400" cy="8229600"/>
          </a:xfrm>
          <a:prstGeom prst="rect">
            <a:avLst/>
          </a:prstGeom>
          <a:solidFill>
            <a:srgbClr val="241631">
              <a:alpha val="46000"/>
            </a:srgbClr>
          </a:solidFill>
          <a:ln/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sp>
      <p:sp>
        <p:nvSpPr>
          <p:cNvPr id="5" name="Text 2"/>
          <p:cNvSpPr/>
          <p:nvPr/>
        </p:nvSpPr>
        <p:spPr>
          <a:xfrm>
            <a:off x="314632" y="356154"/>
            <a:ext cx="140109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ru-RU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Развитие 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ZTNA </a:t>
            </a: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 </a:t>
            </a:r>
            <a:r>
              <a:rPr lang="ru-RU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цифрах</a:t>
            </a:r>
            <a:endParaRPr lang="en-US" sz="4374" dirty="0"/>
          </a:p>
        </p:txBody>
      </p:sp>
      <p:sp>
        <p:nvSpPr>
          <p:cNvPr id="16" name="Text 5"/>
          <p:cNvSpPr/>
          <p:nvPr/>
        </p:nvSpPr>
        <p:spPr>
          <a:xfrm>
            <a:off x="2260163" y="380952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8"/>
          <p:cNvSpPr/>
          <p:nvPr/>
        </p:nvSpPr>
        <p:spPr>
          <a:xfrm>
            <a:off x="7648456" y="380952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26" name="Picture 2" descr="2021-to-2023-zero-trust-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33" y="2145624"/>
            <a:ext cx="121920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69867" y="50125"/>
            <a:ext cx="14630400" cy="8229600"/>
          </a:xfrm>
          <a:prstGeom prst="rect">
            <a:avLst/>
          </a:prstGeom>
          <a:solidFill>
            <a:srgbClr val="241631">
              <a:alpha val="46000"/>
            </a:srgbClr>
          </a:solidFill>
          <a:ln/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sp>
      <p:sp>
        <p:nvSpPr>
          <p:cNvPr id="5" name="Text 2"/>
          <p:cNvSpPr/>
          <p:nvPr/>
        </p:nvSpPr>
        <p:spPr>
          <a:xfrm>
            <a:off x="314632" y="356154"/>
            <a:ext cx="140109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ru-RU" sz="4374" b="1" dirty="0" smtClean="0">
                <a:solidFill>
                  <a:srgbClr val="FF726D"/>
                </a:solidFill>
                <a:ea typeface="Inconsolata" pitchFamily="34" charset="-122"/>
              </a:rPr>
              <a:t>Сложности реализации</a:t>
            </a:r>
            <a:endParaRPr lang="en-US" sz="4374" dirty="0"/>
          </a:p>
        </p:txBody>
      </p:sp>
      <p:sp>
        <p:nvSpPr>
          <p:cNvPr id="16" name="Text 5"/>
          <p:cNvSpPr/>
          <p:nvPr/>
        </p:nvSpPr>
        <p:spPr>
          <a:xfrm>
            <a:off x="2260163" y="380952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8"/>
          <p:cNvSpPr/>
          <p:nvPr/>
        </p:nvSpPr>
        <p:spPr>
          <a:xfrm>
            <a:off x="7648456" y="380952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050" name="Picture 2" descr="2021-to-2023-zero-trust-implemen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55" y="1647825"/>
            <a:ext cx="76676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69867" y="50125"/>
            <a:ext cx="14630400" cy="8229600"/>
          </a:xfrm>
          <a:prstGeom prst="rect">
            <a:avLst/>
          </a:prstGeom>
          <a:solidFill>
            <a:srgbClr val="241631">
              <a:alpha val="46000"/>
            </a:srgbClr>
          </a:solidFill>
          <a:ln/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sp>
      <p:sp>
        <p:nvSpPr>
          <p:cNvPr id="5" name="Text 2"/>
          <p:cNvSpPr/>
          <p:nvPr/>
        </p:nvSpPr>
        <p:spPr>
          <a:xfrm>
            <a:off x="314632" y="356154"/>
            <a:ext cx="140109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Сложности реализации</a:t>
            </a:r>
            <a:endParaRPr lang="en-US" sz="4374" dirty="0"/>
          </a:p>
        </p:txBody>
      </p:sp>
      <p:sp>
        <p:nvSpPr>
          <p:cNvPr id="16" name="Text 5"/>
          <p:cNvSpPr/>
          <p:nvPr/>
        </p:nvSpPr>
        <p:spPr>
          <a:xfrm>
            <a:off x="2260163" y="380952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8"/>
          <p:cNvSpPr/>
          <p:nvPr/>
        </p:nvSpPr>
        <p:spPr>
          <a:xfrm>
            <a:off x="7648456" y="380952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074" name="Picture 2" descr="2021-to-2023-zero-trust-challen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541207"/>
            <a:ext cx="115919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8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4953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8491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принципы модели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17612" y="3063241"/>
            <a:ext cx="3634284" cy="3755827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155484" y="3100330"/>
            <a:ext cx="355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ru-RU" sz="2000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Никому </a:t>
            </a:r>
            <a:r>
              <a:rPr lang="ru-RU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нельзя доверять 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244866" y="3598605"/>
            <a:ext cx="3496632" cy="13830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 рамках модели «нулевого доверия», все запросы рассматриваются как потенциально вредоносные. </a:t>
            </a:r>
            <a:endParaRPr lang="en-US" sz="1600" dirty="0"/>
          </a:p>
        </p:txBody>
      </p:sp>
      <p:sp>
        <p:nvSpPr>
          <p:cNvPr id="17" name="Shape 3"/>
          <p:cNvSpPr/>
          <p:nvPr/>
        </p:nvSpPr>
        <p:spPr>
          <a:xfrm>
            <a:off x="5401806" y="3076948"/>
            <a:ext cx="3634284" cy="3755827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19" name="Text 10"/>
          <p:cNvSpPr/>
          <p:nvPr/>
        </p:nvSpPr>
        <p:spPr>
          <a:xfrm>
            <a:off x="5424704" y="3124757"/>
            <a:ext cx="361138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ru-RU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Минимизация привилегий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5569030" y="3614686"/>
            <a:ext cx="3383278" cy="2152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Привилегии пользователей и устройств должны быть ограничены до минимума, необходимого для выполнения их задач. </a:t>
            </a:r>
            <a:endParaRPr lang="en-US" sz="1600" dirty="0"/>
          </a:p>
        </p:txBody>
      </p:sp>
      <p:sp>
        <p:nvSpPr>
          <p:cNvPr id="21" name="Shape 3"/>
          <p:cNvSpPr/>
          <p:nvPr/>
        </p:nvSpPr>
        <p:spPr>
          <a:xfrm>
            <a:off x="9686000" y="3063241"/>
            <a:ext cx="3829458" cy="3755827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</p:sp>
      <p:sp>
        <p:nvSpPr>
          <p:cNvPr id="22" name="Text 8"/>
          <p:cNvSpPr/>
          <p:nvPr/>
        </p:nvSpPr>
        <p:spPr>
          <a:xfrm>
            <a:off x="9754336" y="3483783"/>
            <a:ext cx="3692786" cy="3203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Каждый запрос к ресурсам должен быть анализирован и оценен на соответствие заранее установленным политикам</a:t>
            </a:r>
            <a:r>
              <a:rPr lang="ru-RU" sz="160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..</a:t>
            </a:r>
            <a:endParaRPr lang="en-US" sz="1600" dirty="0"/>
          </a:p>
        </p:txBody>
      </p:sp>
      <p:sp>
        <p:nvSpPr>
          <p:cNvPr id="23" name="Text 7"/>
          <p:cNvSpPr/>
          <p:nvPr/>
        </p:nvSpPr>
        <p:spPr>
          <a:xfrm>
            <a:off x="9686001" y="3111049"/>
            <a:ext cx="3829456" cy="372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ru-RU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Контроль на основе политик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46000"/>
            </a:srgbClr>
          </a:solidFill>
          <a:ln/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sp>
      <p:sp>
        <p:nvSpPr>
          <p:cNvPr id="5" name="Text 2"/>
          <p:cNvSpPr/>
          <p:nvPr/>
        </p:nvSpPr>
        <p:spPr>
          <a:xfrm>
            <a:off x="5107771" y="359974"/>
            <a:ext cx="37483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Перспективы</a:t>
            </a:r>
            <a:endParaRPr lang="en-US" sz="4374" dirty="0"/>
          </a:p>
        </p:txBody>
      </p:sp>
      <p:sp>
        <p:nvSpPr>
          <p:cNvPr id="16" name="Text 5"/>
          <p:cNvSpPr/>
          <p:nvPr/>
        </p:nvSpPr>
        <p:spPr>
          <a:xfrm>
            <a:off x="2260163" y="380952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Text 8"/>
          <p:cNvSpPr/>
          <p:nvPr/>
        </p:nvSpPr>
        <p:spPr>
          <a:xfrm>
            <a:off x="7648456" y="380952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84" y="1807045"/>
            <a:ext cx="9488876" cy="4231525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390197" y="2907260"/>
            <a:ext cx="48325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Продолжение </a:t>
            </a:r>
            <a:r>
              <a:rPr lang="ru-RU" sz="2800" b="1" dirty="0" smtClean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роста</a:t>
            </a:r>
            <a:br>
              <a:rPr lang="ru-RU" sz="2800" b="1" dirty="0" smtClean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</a:b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>
                    <a:lumMod val="85000"/>
                  </a:schemeClr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Развитие и совершенствование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21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4953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335851" y="33933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ea typeface="Inconsolata" pitchFamily="34" charset="-122"/>
              </a:rPr>
              <a:t>Пещера нулевого разглашения</a:t>
            </a:r>
            <a:endParaRPr lang="en-US" sz="4374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08" y="2191618"/>
            <a:ext cx="6401693" cy="3896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84797" y="2673399"/>
            <a:ext cx="6341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Полнота: Пегги может убедить Виктора в своей честности с любой заданной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точностью.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Корректность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: если Пегги не знает как открыть дверь, то она практически (вероятность пренебрежимо мала) не сможет убедить Виктора в обратном, так как с каждым разом её шансы угадать сторону, которую назовет Виктор, падают </a:t>
            </a: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вдвое.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>
                    <a:lumMod val="85000"/>
                  </a:schemeClr>
                </a:solidFill>
              </a:rPr>
              <a:t>Нулевое 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разглашение: Виктор не может узнать ничего кроме самого факта, что Пегги действительно знает секретную фразу.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2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8996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Примеры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4374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моделей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систем с нулевым разглашением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23053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376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Анонимность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06985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Системы, обеспечивающие анонимность, позволяют пользователям обмениваться данными без раскрытия личной информации.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23053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377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Шифрование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0710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Шифрование сообщений и данных позволяет сохранять конфиденциальность информации при передаче или хранении.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23053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377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Блокчейн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07104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Технология блокчейн обеспечивает децентрализованное хранение данных и их неизменность, что делает систему более безопасной.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4351020" y="666511"/>
            <a:ext cx="5928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</a:t>
            </a:r>
            <a:r>
              <a:rPr lang="ru-RU" sz="4374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феры</a:t>
            </a:r>
            <a:r>
              <a:rPr lang="ru-RU" sz="4374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4374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применения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1875234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097405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Криптовалюты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266676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Безопасные транзакции и хранение цифровых активов.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1875234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097405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De-Fi протоколы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266676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Децентрализованные финансовые инструменты.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3821906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40440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Медицина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461343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Обмен конфиденциальной медицинской информацией между учреждениями.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3821906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044077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Обмена данными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4613434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Безопасный и защищенный обмен данными между организациями.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2037993" y="5768578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2260163" y="5990749"/>
            <a:ext cx="3451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Голосование и выбора</a:t>
            </a:r>
            <a:endParaRPr lang="en-US" sz="2187" dirty="0"/>
          </a:p>
        </p:txBody>
      </p:sp>
      <p:sp>
        <p:nvSpPr>
          <p:cNvPr id="19" name="Text 17"/>
          <p:cNvSpPr/>
          <p:nvPr/>
        </p:nvSpPr>
        <p:spPr>
          <a:xfrm>
            <a:off x="2260163" y="656010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Гарантия конфиденциальности и правильности голосования на выборах.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6285" y="5768578"/>
            <a:ext cx="5166122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</p:sp>
      <p:sp>
        <p:nvSpPr>
          <p:cNvPr id="21" name="Text 19"/>
          <p:cNvSpPr/>
          <p:nvPr/>
        </p:nvSpPr>
        <p:spPr>
          <a:xfrm>
            <a:off x="7648456" y="5990749"/>
            <a:ext cx="2758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Онлайн аукционы</a:t>
            </a:r>
            <a:endParaRPr lang="en-US" sz="2187" dirty="0"/>
          </a:p>
        </p:txBody>
      </p:sp>
      <p:sp>
        <p:nvSpPr>
          <p:cNvPr id="22" name="Text 20"/>
          <p:cNvSpPr/>
          <p:nvPr/>
        </p:nvSpPr>
        <p:spPr>
          <a:xfrm>
            <a:off x="7648456" y="656010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Защита от мошенничества и обеспечение безопасности при онлайн-торговле.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082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73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7281" y="2767608"/>
            <a:ext cx="8615839" cy="170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3"/>
              </a:lnSpc>
              <a:buNone/>
            </a:pPr>
            <a:r>
              <a:rPr lang="en-US" sz="357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Технологии и алгоритмы, используемые в системах с нулевым разглашением</a:t>
            </a:r>
            <a:endParaRPr lang="en-US" sz="3571" dirty="0"/>
          </a:p>
        </p:txBody>
      </p:sp>
      <p:sp>
        <p:nvSpPr>
          <p:cNvPr id="6" name="Shape 3"/>
          <p:cNvSpPr/>
          <p:nvPr/>
        </p:nvSpPr>
        <p:spPr>
          <a:xfrm>
            <a:off x="3007281" y="4881920"/>
            <a:ext cx="408027" cy="40802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3142655" y="4915853"/>
            <a:ext cx="137160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14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142" dirty="0"/>
          </a:p>
        </p:txBody>
      </p:sp>
      <p:sp>
        <p:nvSpPr>
          <p:cNvPr id="8" name="Text 5"/>
          <p:cNvSpPr/>
          <p:nvPr/>
        </p:nvSpPr>
        <p:spPr>
          <a:xfrm>
            <a:off x="3596640" y="4944189"/>
            <a:ext cx="1813798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</a:t>
            </a:r>
            <a:r>
              <a:rPr lang="en-US" sz="1785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-SNARK</a:t>
            </a:r>
            <a:endParaRPr lang="en-US" sz="1785" dirty="0"/>
          </a:p>
        </p:txBody>
      </p:sp>
      <p:sp>
        <p:nvSpPr>
          <p:cNvPr id="9" name="Text 6"/>
          <p:cNvSpPr/>
          <p:nvPr/>
        </p:nvSpPr>
        <p:spPr>
          <a:xfrm>
            <a:off x="3596640" y="5408890"/>
            <a:ext cx="2161699" cy="2320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 математические алгоритмы, такие как арифметика эллиптических кривых, для доказательства эквивалентности двух выражений.</a:t>
            </a:r>
            <a:endParaRPr lang="en-US" sz="1428" dirty="0"/>
          </a:p>
        </p:txBody>
      </p:sp>
      <p:sp>
        <p:nvSpPr>
          <p:cNvPr id="10" name="Shape 7"/>
          <p:cNvSpPr/>
          <p:nvPr/>
        </p:nvSpPr>
        <p:spPr>
          <a:xfrm>
            <a:off x="5939671" y="4881920"/>
            <a:ext cx="408027" cy="40802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6075045" y="4915853"/>
            <a:ext cx="137160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14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142" dirty="0"/>
          </a:p>
        </p:txBody>
      </p:sp>
      <p:sp>
        <p:nvSpPr>
          <p:cNvPr id="12" name="Text 9"/>
          <p:cNvSpPr/>
          <p:nvPr/>
        </p:nvSpPr>
        <p:spPr>
          <a:xfrm>
            <a:off x="6529030" y="4944189"/>
            <a:ext cx="1813798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 err="1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</a:t>
            </a:r>
            <a:r>
              <a:rPr lang="en-US" sz="1785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-STARK</a:t>
            </a:r>
            <a:endParaRPr lang="en-US" sz="1785" dirty="0"/>
          </a:p>
        </p:txBody>
      </p:sp>
      <p:sp>
        <p:nvSpPr>
          <p:cNvPr id="13" name="Text 10"/>
          <p:cNvSpPr/>
          <p:nvPr/>
        </p:nvSpPr>
        <p:spPr>
          <a:xfrm>
            <a:off x="6529030" y="5408890"/>
            <a:ext cx="2161699" cy="23202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Основана на геометрической стратегии доказательства эффекта Фейгенбаума, использующей многочлены высокой степени.</a:t>
            </a:r>
            <a:endParaRPr lang="en-US" sz="1428" dirty="0"/>
          </a:p>
        </p:txBody>
      </p:sp>
      <p:sp>
        <p:nvSpPr>
          <p:cNvPr id="14" name="Shape 11"/>
          <p:cNvSpPr/>
          <p:nvPr/>
        </p:nvSpPr>
        <p:spPr>
          <a:xfrm>
            <a:off x="8872061" y="4881920"/>
            <a:ext cx="408027" cy="40802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007435" y="4915853"/>
            <a:ext cx="137160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8"/>
              </a:lnSpc>
              <a:buNone/>
            </a:pPr>
            <a:r>
              <a:rPr lang="en-US" sz="214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142" dirty="0"/>
          </a:p>
        </p:txBody>
      </p:sp>
      <p:sp>
        <p:nvSpPr>
          <p:cNvPr id="16" name="Text 13"/>
          <p:cNvSpPr/>
          <p:nvPr/>
        </p:nvSpPr>
        <p:spPr>
          <a:xfrm>
            <a:off x="9461421" y="4944189"/>
            <a:ext cx="2161699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Другие технологии</a:t>
            </a:r>
            <a:endParaRPr lang="en-US" sz="1785" dirty="0"/>
          </a:p>
        </p:txBody>
      </p:sp>
      <p:sp>
        <p:nvSpPr>
          <p:cNvPr id="17" name="Text 14"/>
          <p:cNvSpPr/>
          <p:nvPr/>
        </p:nvSpPr>
        <p:spPr>
          <a:xfrm>
            <a:off x="9461421" y="5692259"/>
            <a:ext cx="2161699" cy="1160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Также используемые технологии и алгоритмы включают Bulletproofs, Sonic, Starks и Plonk.</a:t>
            </a:r>
            <a:endParaRPr lang="en-US" sz="142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577584" y="549116"/>
            <a:ext cx="9475232" cy="1246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08"/>
              </a:lnSpc>
              <a:buNone/>
            </a:pPr>
            <a:r>
              <a:rPr lang="en-US" sz="392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Примеры использования zk-Snark и zk-Stark</a:t>
            </a:r>
            <a:endParaRPr lang="en-US" sz="3927" dirty="0"/>
          </a:p>
        </p:txBody>
      </p:sp>
      <p:sp>
        <p:nvSpPr>
          <p:cNvPr id="5" name="Shape 3"/>
          <p:cNvSpPr/>
          <p:nvPr/>
        </p:nvSpPr>
        <p:spPr>
          <a:xfrm>
            <a:off x="7302818" y="2194798"/>
            <a:ext cx="24884" cy="548556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7539573" y="2562404"/>
            <a:ext cx="698063" cy="2488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7090827" y="2350532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7238940" y="2387918"/>
            <a:ext cx="15240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23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356" dirty="0"/>
          </a:p>
        </p:txBody>
      </p:sp>
      <p:sp>
        <p:nvSpPr>
          <p:cNvPr id="9" name="Text 7"/>
          <p:cNvSpPr/>
          <p:nvPr/>
        </p:nvSpPr>
        <p:spPr>
          <a:xfrm>
            <a:off x="8412242" y="2394228"/>
            <a:ext cx="199477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zk-Snark</a:t>
            </a:r>
            <a:endParaRPr lang="en-US" sz="1963" dirty="0"/>
          </a:p>
        </p:txBody>
      </p:sp>
      <p:sp>
        <p:nvSpPr>
          <p:cNvPr id="10" name="Text 8"/>
          <p:cNvSpPr/>
          <p:nvPr/>
        </p:nvSpPr>
        <p:spPr>
          <a:xfrm>
            <a:off x="8412242" y="2905244"/>
            <a:ext cx="3640574" cy="957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3"/>
              </a:lnSpc>
              <a:buNone/>
            </a:pPr>
            <a:r>
              <a:rPr lang="en-US" sz="157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Используется в конфиденциальности криптовалютных транзакций в таких монетах, как Zcash.</a:t>
            </a:r>
            <a:endParaRPr lang="en-US" sz="1571" dirty="0"/>
          </a:p>
        </p:txBody>
      </p:sp>
      <p:sp>
        <p:nvSpPr>
          <p:cNvPr id="11" name="Shape 9"/>
          <p:cNvSpPr/>
          <p:nvPr/>
        </p:nvSpPr>
        <p:spPr>
          <a:xfrm>
            <a:off x="6392763" y="3559671"/>
            <a:ext cx="698063" cy="2488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90827" y="3347799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7238940" y="3385185"/>
            <a:ext cx="15240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23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356" dirty="0"/>
          </a:p>
        </p:txBody>
      </p:sp>
      <p:sp>
        <p:nvSpPr>
          <p:cNvPr id="14" name="Text 12"/>
          <p:cNvSpPr/>
          <p:nvPr/>
        </p:nvSpPr>
        <p:spPr>
          <a:xfrm>
            <a:off x="4223385" y="3391495"/>
            <a:ext cx="1994773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zk-Stark</a:t>
            </a:r>
            <a:endParaRPr lang="en-US" sz="1963" dirty="0"/>
          </a:p>
        </p:txBody>
      </p:sp>
      <p:sp>
        <p:nvSpPr>
          <p:cNvPr id="15" name="Text 13"/>
          <p:cNvSpPr/>
          <p:nvPr/>
        </p:nvSpPr>
        <p:spPr>
          <a:xfrm>
            <a:off x="2577584" y="3902512"/>
            <a:ext cx="3640574" cy="1595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13"/>
              </a:lnSpc>
              <a:buNone/>
            </a:pPr>
            <a:r>
              <a:rPr lang="en-US" sz="157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Используется в децентрализованных финансовых приложениях, таких как Loopring, чтобы обеспечивать конфиденциальность и безопасность сделок.</a:t>
            </a:r>
            <a:endParaRPr lang="en-US" sz="1571" dirty="0"/>
          </a:p>
        </p:txBody>
      </p:sp>
      <p:sp>
        <p:nvSpPr>
          <p:cNvPr id="16" name="Shape 14"/>
          <p:cNvSpPr/>
          <p:nvPr/>
        </p:nvSpPr>
        <p:spPr>
          <a:xfrm>
            <a:off x="7539573" y="4911983"/>
            <a:ext cx="698063" cy="2488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0827" y="4700111"/>
            <a:ext cx="448747" cy="448747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7238940" y="4737497"/>
            <a:ext cx="152400" cy="3739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45"/>
              </a:lnSpc>
              <a:buNone/>
            </a:pPr>
            <a:r>
              <a:rPr lang="en-US" sz="235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356" dirty="0"/>
          </a:p>
        </p:txBody>
      </p:sp>
      <p:sp>
        <p:nvSpPr>
          <p:cNvPr id="19" name="Text 17"/>
          <p:cNvSpPr/>
          <p:nvPr/>
        </p:nvSpPr>
        <p:spPr>
          <a:xfrm>
            <a:off x="8412242" y="4743807"/>
            <a:ext cx="364057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4"/>
              </a:lnSpc>
              <a:buNone/>
            </a:pPr>
            <a:r>
              <a:rPr lang="en-US" sz="196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Применение в других отраслях</a:t>
            </a:r>
            <a:endParaRPr lang="en-US" sz="1963" dirty="0"/>
          </a:p>
        </p:txBody>
      </p:sp>
      <p:sp>
        <p:nvSpPr>
          <p:cNvPr id="20" name="Text 18"/>
          <p:cNvSpPr/>
          <p:nvPr/>
        </p:nvSpPr>
        <p:spPr>
          <a:xfrm>
            <a:off x="8412242" y="5566410"/>
            <a:ext cx="3640574" cy="1914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3"/>
              </a:lnSpc>
              <a:buNone/>
            </a:pPr>
            <a:r>
              <a:rPr lang="en-US" sz="157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Системы с нулевым разглашением также используются для защиты конфиденциальности медицинских данных, персональных данных пользователей, и в государственном секторе.</a:t>
            </a:r>
            <a:endParaRPr lang="en-US" sz="157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122465" y="109154"/>
            <a:ext cx="7718957" cy="1689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Сравнение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/>
            </a:r>
            <a:b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</a:b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ZK-STARKs </a:t>
            </a:r>
            <a:r>
              <a:rPr lang="ru-RU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 </a:t>
            </a:r>
            <a:r>
              <a:rPr lang="en-US" sz="4374" b="1" dirty="0" smtClean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ZK-SNARKS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145983"/>
            <a:ext cx="5166122" cy="5076348"/>
          </a:xfrm>
          <a:prstGeom prst="roundRect">
            <a:avLst>
              <a:gd name="adj" fmla="val 2746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037993" y="2249637"/>
            <a:ext cx="516612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34"/>
              </a:lnSpc>
            </a:pPr>
            <a:r>
              <a:rPr lang="ru-RU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Масштабируемость </a:t>
            </a: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ZK-STARKs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340550" y="2942895"/>
            <a:ext cx="4721781" cy="131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Генерация ZK-</a:t>
            </a:r>
            <a:r>
              <a:rPr lang="ru-RU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STARKs</a:t>
            </a:r>
            <a:r>
              <a:rPr lang="ru-RU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может быть вычислительно требовательной, особенно в случае сложных и объемных вычислений.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45983"/>
            <a:ext cx="5166122" cy="5076348"/>
          </a:xfrm>
          <a:prstGeom prst="roundRect">
            <a:avLst>
              <a:gd name="adj" fmla="val 2746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426285" y="2194559"/>
            <a:ext cx="516612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34"/>
              </a:lnSpc>
            </a:pPr>
            <a:r>
              <a:rPr lang="ru-RU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Скорость </a:t>
            </a: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ZK-SNARKs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8814" y="2944010"/>
            <a:ext cx="4721781" cy="1922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750" dirty="0" smtClean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Способность быстро </a:t>
            </a:r>
            <a:r>
              <a:rPr lang="ru-RU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генерировать и верифицировать доказательства. Это делает их подходящими для приложений, где требуется быстрая обработка и верификация.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40550" y="4356286"/>
            <a:ext cx="4721781" cy="2172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ru-RU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Значительное снижение сложности в процессе верификации ZK-</a:t>
            </a:r>
            <a:r>
              <a:rPr lang="ru-RU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STARKs</a:t>
            </a:r>
            <a:r>
              <a:rPr lang="ru-RU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в сравнении с генерацией доказательств делает их идеальным вариантом для больших и сложных систем, где требуется высокая масштабируемость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131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1204</Words>
  <Application>Microsoft Office PowerPoint</Application>
  <PresentationFormat>Произвольный</PresentationFormat>
  <Paragraphs>190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Fira Sans</vt:lpstr>
      <vt:lpstr>Inconsolata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84</cp:revision>
  <dcterms:created xsi:type="dcterms:W3CDTF">2023-11-10T19:02:42Z</dcterms:created>
  <dcterms:modified xsi:type="dcterms:W3CDTF">2023-12-09T14:51:19Z</dcterms:modified>
</cp:coreProperties>
</file>